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BCC2"/>
    <a:srgbClr val="66FF33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565" autoAdjust="0"/>
    <p:restoredTop sz="94664" autoAdjust="0"/>
  </p:normalViewPr>
  <p:slideViewPr>
    <p:cSldViewPr>
      <p:cViewPr varScale="1">
        <p:scale>
          <a:sx n="110" d="100"/>
          <a:sy n="110" d="100"/>
        </p:scale>
        <p:origin x="-4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9659C8-4A64-4463-A5FC-3751EFF0B907}" type="datetimeFigureOut">
              <a:rPr lang="en-US" smtClean="0"/>
              <a:t>3/26/2009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1FD8EE-73DA-4231-BBF7-B8851669720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1FD8EE-73DA-4231-BBF7-B8851669720A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1FD8EE-73DA-4231-BBF7-B8851669720A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1FD8EE-73DA-4231-BBF7-B8851669720A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684BF-9BA0-4981-B6C7-0E9221D22D6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84F539-D46A-4E05-99AE-9374B6DC0EF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D9EA07-6E38-45B0-8570-232B6736E3F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799172-26C0-4F0B-8978-1D20390FE85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9B3958-80B0-45D9-B6BC-357567B3D85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61471C-EE56-4AF6-A27C-68DB1CB080B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A9222C-80E1-4E71-B478-CAD52748380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C8BF3B-B035-4E7D-9E23-EB7D6F1C2DA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DC58D9-C3CD-4ED5-AE6E-0B8D02A64E1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BFF0FB-8D20-404C-BF6D-2A5910D579C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5E623C-70F7-4DB9-BFD2-2374C1FB6B2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11D2533-B8C1-465C-81F4-BF41F64A64AA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r>
              <a:rPr lang="en-GB" sz="11700" b="1">
                <a:solidFill>
                  <a:schemeClr val="bg1"/>
                </a:solidFill>
              </a:rPr>
              <a:t>Finding the Perimeter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763713" y="2060575"/>
            <a:ext cx="4464050" cy="3527425"/>
          </a:xfrm>
          <a:prstGeom prst="rect">
            <a:avLst/>
          </a:prstGeom>
          <a:solidFill>
            <a:srgbClr val="6CBCC2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077" name="Picture 5" descr="j033634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84213" y="4868863"/>
            <a:ext cx="800100" cy="762000"/>
          </a:xfrm>
          <a:prstGeom prst="rect">
            <a:avLst/>
          </a:prstGeom>
          <a:noFill/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835150" y="476250"/>
            <a:ext cx="55451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>
                <a:solidFill>
                  <a:schemeClr val="bg1"/>
                </a:solidFill>
              </a:rPr>
              <a:t>Take a walk around the edge!</a:t>
            </a:r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1619250" y="2060575"/>
            <a:ext cx="0" cy="34559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1692275" y="1916113"/>
            <a:ext cx="4535488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827088" y="3357563"/>
            <a:ext cx="64928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chemeClr val="bg1"/>
                </a:solidFill>
              </a:rPr>
              <a:t>6cm</a:t>
            </a: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3635375" y="1557338"/>
            <a:ext cx="11525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chemeClr val="bg1"/>
                </a:solidFill>
              </a:rPr>
              <a:t>10 cm</a:t>
            </a:r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6588125" y="1916113"/>
            <a:ext cx="230505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solidFill>
                  <a:schemeClr val="bg1"/>
                </a:solidFill>
              </a:rPr>
              <a:t>The perimeter is…</a:t>
            </a: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6804025" y="3500438"/>
            <a:ext cx="2016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4000" b="1">
                <a:solidFill>
                  <a:schemeClr val="bg1"/>
                </a:solidFill>
              </a:rPr>
              <a:t>32cm !</a:t>
            </a:r>
          </a:p>
        </p:txBody>
      </p:sp>
      <p:sp>
        <p:nvSpPr>
          <p:cNvPr id="3090" name="AutoShape 18"/>
          <p:cNvSpPr>
            <a:spLocks noChangeArrowheads="1"/>
          </p:cNvSpPr>
          <p:nvPr/>
        </p:nvSpPr>
        <p:spPr bwMode="auto">
          <a:xfrm>
            <a:off x="1835150" y="908050"/>
            <a:ext cx="1655763" cy="865188"/>
          </a:xfrm>
          <a:prstGeom prst="cloudCallout">
            <a:avLst>
              <a:gd name="adj1" fmla="val -75120"/>
              <a:gd name="adj2" fmla="val -12384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GB" sz="4000"/>
              <a:t>6</a:t>
            </a:r>
          </a:p>
        </p:txBody>
      </p:sp>
      <p:sp>
        <p:nvSpPr>
          <p:cNvPr id="3091" name="AutoShape 19"/>
          <p:cNvSpPr>
            <a:spLocks noChangeArrowheads="1"/>
          </p:cNvSpPr>
          <p:nvPr/>
        </p:nvSpPr>
        <p:spPr bwMode="auto">
          <a:xfrm>
            <a:off x="6948488" y="333375"/>
            <a:ext cx="1655762" cy="865188"/>
          </a:xfrm>
          <a:prstGeom prst="cloudCallout">
            <a:avLst>
              <a:gd name="adj1" fmla="val -77806"/>
              <a:gd name="adj2" fmla="val 3844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GB" sz="4000"/>
              <a:t>16</a:t>
            </a:r>
          </a:p>
        </p:txBody>
      </p:sp>
      <p:sp>
        <p:nvSpPr>
          <p:cNvPr id="3092" name="AutoShape 20"/>
          <p:cNvSpPr>
            <a:spLocks noChangeArrowheads="1"/>
          </p:cNvSpPr>
          <p:nvPr/>
        </p:nvSpPr>
        <p:spPr bwMode="auto">
          <a:xfrm>
            <a:off x="7235825" y="5229225"/>
            <a:ext cx="1655763" cy="865188"/>
          </a:xfrm>
          <a:prstGeom prst="cloudCallout">
            <a:avLst>
              <a:gd name="adj1" fmla="val -63708"/>
              <a:gd name="adj2" fmla="val -3715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GB" sz="4000"/>
              <a:t>22</a:t>
            </a:r>
          </a:p>
        </p:txBody>
      </p:sp>
      <p:sp>
        <p:nvSpPr>
          <p:cNvPr id="3093" name="AutoShape 21"/>
          <p:cNvSpPr>
            <a:spLocks noChangeArrowheads="1"/>
          </p:cNvSpPr>
          <p:nvPr/>
        </p:nvSpPr>
        <p:spPr bwMode="auto">
          <a:xfrm>
            <a:off x="0" y="3860800"/>
            <a:ext cx="1655763" cy="865188"/>
          </a:xfrm>
          <a:prstGeom prst="cloudCallout">
            <a:avLst>
              <a:gd name="adj1" fmla="val 7528"/>
              <a:gd name="adj2" fmla="val 7569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GB" sz="4000"/>
              <a:t>32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15607E-6 L -4.72222E-6 -0.52439 " pathEditMode="relative" ptsTypes="AA">
                                      <p:cBhvr>
                                        <p:cTn id="33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0.52439 L 0.58611 -0.52739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9409 -0.52739 L 0.59409 0.07052 " pathEditMode="relative" ptsTypes="AA">
                                      <p:cBhvr>
                                        <p:cTn id="57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9409 0.07053 L 0.00347 0.07053 " pathEditMode="relative" ptsTypes="AA">
                                      <p:cBhvr>
                                        <p:cTn id="69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1" dur="2000" fill="hold"/>
                                        <p:tgtEl>
                                          <p:spTgt spid="308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8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05" dur="2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/>
      <p:bldP spid="3078" grpId="0"/>
      <p:bldP spid="3084" grpId="0" animBg="1"/>
      <p:bldP spid="3085" grpId="0" animBg="1"/>
      <p:bldP spid="3086" grpId="0"/>
      <p:bldP spid="3087" grpId="0"/>
      <p:bldP spid="3088" grpId="0"/>
      <p:bldP spid="3089" grpId="0"/>
      <p:bldP spid="3089" grpId="1"/>
      <p:bldP spid="3089" grpId="2"/>
      <p:bldP spid="3090" grpId="0" animBg="1"/>
      <p:bldP spid="3090" grpId="1" animBg="1"/>
      <p:bldP spid="3091" grpId="0" animBg="1"/>
      <p:bldP spid="3091" grpId="1" animBg="1"/>
      <p:bldP spid="3092" grpId="0" animBg="1"/>
      <p:bldP spid="3092" grpId="1" animBg="1"/>
      <p:bldP spid="3093" grpId="0" animBg="1"/>
      <p:bldP spid="3093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835150" y="476250"/>
            <a:ext cx="55451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>
                <a:solidFill>
                  <a:schemeClr val="bg1"/>
                </a:solidFill>
              </a:rPr>
              <a:t>Take a walk around the edge!</a:t>
            </a:r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 flipH="1">
            <a:off x="1619250" y="2349500"/>
            <a:ext cx="2376488" cy="316706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7" name="Line 11"/>
          <p:cNvSpPr>
            <a:spLocks noChangeShapeType="1"/>
          </p:cNvSpPr>
          <p:nvPr/>
        </p:nvSpPr>
        <p:spPr bwMode="auto">
          <a:xfrm>
            <a:off x="1835150" y="5661025"/>
            <a:ext cx="4535488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2124075" y="3429000"/>
            <a:ext cx="64928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chemeClr val="bg1"/>
                </a:solidFill>
              </a:rPr>
              <a:t>8cm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3779838" y="5734050"/>
            <a:ext cx="115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10 cm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6588125" y="1916113"/>
            <a:ext cx="230505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solidFill>
                  <a:schemeClr val="bg1"/>
                </a:solidFill>
              </a:rPr>
              <a:t>The perimeter is…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6804025" y="3500438"/>
            <a:ext cx="201612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4000" b="1">
                <a:solidFill>
                  <a:schemeClr val="bg1"/>
                </a:solidFill>
              </a:rPr>
              <a:t>26 cm !</a:t>
            </a:r>
          </a:p>
        </p:txBody>
      </p:sp>
      <p:sp>
        <p:nvSpPr>
          <p:cNvPr id="4112" name="AutoShape 16"/>
          <p:cNvSpPr>
            <a:spLocks noChangeArrowheads="1"/>
          </p:cNvSpPr>
          <p:nvPr/>
        </p:nvSpPr>
        <p:spPr bwMode="auto">
          <a:xfrm>
            <a:off x="1835150" y="2492375"/>
            <a:ext cx="4537075" cy="3024188"/>
          </a:xfrm>
          <a:prstGeom prst="triangle">
            <a:avLst>
              <a:gd name="adj" fmla="val 50000"/>
            </a:avLst>
          </a:prstGeom>
          <a:solidFill>
            <a:srgbClr val="66FF33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3" name="Line 17"/>
          <p:cNvSpPr>
            <a:spLocks noChangeShapeType="1"/>
          </p:cNvSpPr>
          <p:nvPr/>
        </p:nvSpPr>
        <p:spPr bwMode="auto">
          <a:xfrm rot="17233548" flipH="1">
            <a:off x="4175125" y="2386013"/>
            <a:ext cx="2376488" cy="316706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5292725" y="3284538"/>
            <a:ext cx="649288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chemeClr val="bg1"/>
                </a:solidFill>
              </a:rPr>
              <a:t>8cm</a:t>
            </a:r>
          </a:p>
        </p:txBody>
      </p:sp>
      <p:pic>
        <p:nvPicPr>
          <p:cNvPr id="4101" name="Picture 5" descr="j033634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84213" y="4868863"/>
            <a:ext cx="800100" cy="762000"/>
          </a:xfrm>
          <a:prstGeom prst="rect">
            <a:avLst/>
          </a:prstGeom>
          <a:noFill/>
        </p:spPr>
      </p:pic>
      <p:sp>
        <p:nvSpPr>
          <p:cNvPr id="4118" name="AutoShape 22"/>
          <p:cNvSpPr>
            <a:spLocks noChangeArrowheads="1"/>
          </p:cNvSpPr>
          <p:nvPr/>
        </p:nvSpPr>
        <p:spPr bwMode="auto">
          <a:xfrm>
            <a:off x="4643438" y="981075"/>
            <a:ext cx="1368425" cy="862013"/>
          </a:xfrm>
          <a:prstGeom prst="cloudCallout">
            <a:avLst>
              <a:gd name="adj1" fmla="val -93505"/>
              <a:gd name="adj2" fmla="val -4144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GB" sz="4000"/>
              <a:t>8</a:t>
            </a:r>
          </a:p>
        </p:txBody>
      </p:sp>
      <p:sp>
        <p:nvSpPr>
          <p:cNvPr id="4119" name="AutoShape 23"/>
          <p:cNvSpPr>
            <a:spLocks noChangeArrowheads="1"/>
          </p:cNvSpPr>
          <p:nvPr/>
        </p:nvSpPr>
        <p:spPr bwMode="auto">
          <a:xfrm>
            <a:off x="7524750" y="4221163"/>
            <a:ext cx="1368425" cy="936625"/>
          </a:xfrm>
          <a:prstGeom prst="cloudCallout">
            <a:avLst>
              <a:gd name="adj1" fmla="val -64153"/>
              <a:gd name="adj2" fmla="val 71866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GB" sz="4000"/>
              <a:t>16</a:t>
            </a:r>
          </a:p>
        </p:txBody>
      </p:sp>
      <p:sp>
        <p:nvSpPr>
          <p:cNvPr id="4120" name="AutoShape 24"/>
          <p:cNvSpPr>
            <a:spLocks noChangeArrowheads="1"/>
          </p:cNvSpPr>
          <p:nvPr/>
        </p:nvSpPr>
        <p:spPr bwMode="auto">
          <a:xfrm>
            <a:off x="323850" y="3357563"/>
            <a:ext cx="1368425" cy="936625"/>
          </a:xfrm>
          <a:prstGeom prst="cloudCallout">
            <a:avLst>
              <a:gd name="adj1" fmla="val 13921"/>
              <a:gd name="adj2" fmla="val 98134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GB" sz="4000"/>
              <a:t>26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5.78035E-6 L 0.31493 -0.49294 " pathEditMode="relative" ptsTypes="AA">
                                      <p:cBhvr>
                                        <p:cTn id="43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493 -0.49294 L 0.63003 0.0733 " pathEditMode="relative" ptsTypes="AA">
                                      <p:cBhvr>
                                        <p:cTn id="55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3003 0.0733 L -0.0158 0.0629 " pathEditMode="relative" ptsTypes="AA">
                                      <p:cBhvr>
                                        <p:cTn id="67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9" dur="2000" fill="hold"/>
                                        <p:tgtEl>
                                          <p:spTgt spid="41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8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03" dur="2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/>
      <p:bldP spid="4106" grpId="0" animBg="1"/>
      <p:bldP spid="4107" grpId="0" animBg="1"/>
      <p:bldP spid="4108" grpId="0"/>
      <p:bldP spid="4109" grpId="0"/>
      <p:bldP spid="4110" grpId="0"/>
      <p:bldP spid="4111" grpId="0"/>
      <p:bldP spid="4111" grpId="1"/>
      <p:bldP spid="4111" grpId="2"/>
      <p:bldP spid="4112" grpId="0" animBg="1"/>
      <p:bldP spid="4113" grpId="0" animBg="1"/>
      <p:bldP spid="4113" grpId="1" animBg="1"/>
      <p:bldP spid="4115" grpId="0"/>
      <p:bldP spid="4118" grpId="0" animBg="1"/>
      <p:bldP spid="4118" grpId="1" animBg="1"/>
      <p:bldP spid="4119" grpId="0" animBg="1"/>
      <p:bldP spid="4119" grpId="1" animBg="1"/>
      <p:bldP spid="4120" grpId="0" animBg="1"/>
      <p:bldP spid="412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835150" y="476250"/>
            <a:ext cx="5545138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>
                <a:solidFill>
                  <a:schemeClr val="bg1"/>
                </a:solidFill>
              </a:rPr>
              <a:t>Take a walk around the edge!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6588125" y="1916113"/>
            <a:ext cx="230505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solidFill>
                  <a:schemeClr val="bg1"/>
                </a:solidFill>
              </a:rPr>
              <a:t>The perimeter is…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6804025" y="3500438"/>
            <a:ext cx="201612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4000" b="1">
                <a:solidFill>
                  <a:schemeClr val="bg1"/>
                </a:solidFill>
              </a:rPr>
              <a:t>32 cm !</a:t>
            </a:r>
          </a:p>
        </p:txBody>
      </p:sp>
      <p:sp>
        <p:nvSpPr>
          <p:cNvPr id="5138" name="AutoShape 18"/>
          <p:cNvSpPr>
            <a:spLocks noChangeArrowheads="1"/>
          </p:cNvSpPr>
          <p:nvPr/>
        </p:nvSpPr>
        <p:spPr bwMode="auto">
          <a:xfrm>
            <a:off x="2987675" y="1916113"/>
            <a:ext cx="3095625" cy="3673475"/>
          </a:xfrm>
          <a:prstGeom prst="octagon">
            <a:avLst>
              <a:gd name="adj" fmla="val 29287"/>
            </a:avLst>
          </a:prstGeom>
          <a:solidFill>
            <a:schemeClr val="folHlink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323850" y="1484313"/>
            <a:ext cx="2735263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solidFill>
                  <a:schemeClr val="bg1"/>
                </a:solidFill>
              </a:rPr>
              <a:t>This is a regular octagon with sides 4 cm </a:t>
            </a:r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>
            <a:off x="755650" y="3284538"/>
            <a:ext cx="1368425" cy="936625"/>
          </a:xfrm>
          <a:prstGeom prst="cloudCallout">
            <a:avLst>
              <a:gd name="adj1" fmla="val 49190"/>
              <a:gd name="adj2" fmla="val 7847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GB" sz="4000"/>
              <a:t>4</a:t>
            </a:r>
          </a:p>
        </p:txBody>
      </p:sp>
      <p:pic>
        <p:nvPicPr>
          <p:cNvPr id="5124" name="Picture 4" descr="j033634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3203575" y="5516563"/>
            <a:ext cx="800100" cy="762000"/>
          </a:xfrm>
          <a:prstGeom prst="rect">
            <a:avLst/>
          </a:prstGeom>
          <a:noFill/>
        </p:spPr>
      </p:pic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323850" y="1628775"/>
            <a:ext cx="1368425" cy="936625"/>
          </a:xfrm>
          <a:prstGeom prst="cloudCallout">
            <a:avLst>
              <a:gd name="adj1" fmla="val 70185"/>
              <a:gd name="adj2" fmla="val 61866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GB" sz="4000"/>
              <a:t>8</a:t>
            </a:r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>
            <a:off x="1692275" y="0"/>
            <a:ext cx="1368425" cy="936625"/>
          </a:xfrm>
          <a:prstGeom prst="cloudCallout">
            <a:avLst>
              <a:gd name="adj1" fmla="val 79699"/>
              <a:gd name="adj2" fmla="val 72204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GB" sz="4000"/>
              <a:t>12</a:t>
            </a:r>
          </a:p>
        </p:txBody>
      </p:sp>
      <p:sp>
        <p:nvSpPr>
          <p:cNvPr id="5143" name="AutoShape 23"/>
          <p:cNvSpPr>
            <a:spLocks noChangeArrowheads="1"/>
          </p:cNvSpPr>
          <p:nvPr/>
        </p:nvSpPr>
        <p:spPr bwMode="auto">
          <a:xfrm>
            <a:off x="5292725" y="0"/>
            <a:ext cx="1368425" cy="936625"/>
          </a:xfrm>
          <a:prstGeom prst="cloudCallout">
            <a:avLst>
              <a:gd name="adj1" fmla="val -41532"/>
              <a:gd name="adj2" fmla="val 70338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GB" sz="4000"/>
              <a:t>16</a:t>
            </a:r>
          </a:p>
        </p:txBody>
      </p:sp>
      <p:sp>
        <p:nvSpPr>
          <p:cNvPr id="5144" name="AutoShape 24"/>
          <p:cNvSpPr>
            <a:spLocks noChangeArrowheads="1"/>
          </p:cNvSpPr>
          <p:nvPr/>
        </p:nvSpPr>
        <p:spPr bwMode="auto">
          <a:xfrm>
            <a:off x="7380288" y="1557338"/>
            <a:ext cx="1368425" cy="936625"/>
          </a:xfrm>
          <a:prstGeom prst="cloudCallout">
            <a:avLst>
              <a:gd name="adj1" fmla="val -74477"/>
              <a:gd name="adj2" fmla="val 56611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GB" sz="4000"/>
              <a:t>20</a:t>
            </a:r>
          </a:p>
        </p:txBody>
      </p:sp>
      <p:sp>
        <p:nvSpPr>
          <p:cNvPr id="5145" name="AutoShape 25"/>
          <p:cNvSpPr>
            <a:spLocks noChangeArrowheads="1"/>
          </p:cNvSpPr>
          <p:nvPr/>
        </p:nvSpPr>
        <p:spPr bwMode="auto">
          <a:xfrm>
            <a:off x="7451725" y="3860800"/>
            <a:ext cx="1368425" cy="936625"/>
          </a:xfrm>
          <a:prstGeom prst="cloudCallout">
            <a:avLst>
              <a:gd name="adj1" fmla="val -90486"/>
              <a:gd name="adj2" fmla="val 2728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GB" sz="4000"/>
              <a:t>24</a:t>
            </a:r>
          </a:p>
        </p:txBody>
      </p:sp>
      <p:sp>
        <p:nvSpPr>
          <p:cNvPr id="5146" name="AutoShape 26"/>
          <p:cNvSpPr>
            <a:spLocks noChangeArrowheads="1"/>
          </p:cNvSpPr>
          <p:nvPr/>
        </p:nvSpPr>
        <p:spPr bwMode="auto">
          <a:xfrm>
            <a:off x="6659563" y="5589588"/>
            <a:ext cx="1368425" cy="936625"/>
          </a:xfrm>
          <a:prstGeom prst="cloudCallout">
            <a:avLst>
              <a:gd name="adj1" fmla="val -100347"/>
              <a:gd name="adj2" fmla="val -1084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GB" sz="4000"/>
              <a:t>28</a:t>
            </a:r>
          </a:p>
        </p:txBody>
      </p:sp>
      <p:sp>
        <p:nvSpPr>
          <p:cNvPr id="5147" name="AutoShape 27"/>
          <p:cNvSpPr>
            <a:spLocks noChangeArrowheads="1"/>
          </p:cNvSpPr>
          <p:nvPr/>
        </p:nvSpPr>
        <p:spPr bwMode="auto">
          <a:xfrm>
            <a:off x="611188" y="5589588"/>
            <a:ext cx="1368425" cy="936625"/>
          </a:xfrm>
          <a:prstGeom prst="cloudCallout">
            <a:avLst>
              <a:gd name="adj1" fmla="val 132944"/>
              <a:gd name="adj2" fmla="val -2288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GB" sz="4000"/>
              <a:t>32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9711E-6 L -0.11024 -0.14705 " pathEditMode="relative" ptsTypes="AA">
                                      <p:cBhvr>
                                        <p:cTn id="28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025 -0.14706 L -0.11025 -0.43029 " pathEditMode="relative" ptsTypes="AA">
                                      <p:cBhvr>
                                        <p:cTn id="40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025 -0.43029 L 0.0158 -0.59792 " pathEditMode="relative" ptsTypes="AA">
                                      <p:cBhvr>
                                        <p:cTn id="52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20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-0.59792 L 0.17326 -0.59792 " pathEditMode="relative" ptsTypes="AA">
                                      <p:cBhvr>
                                        <p:cTn id="64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326 -0.59792 L 0.29132 -0.4511 " pathEditMode="relative" ptsTypes="AA">
                                      <p:cBhvr>
                                        <p:cTn id="76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20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132 -0.4511 L 0.29132 -0.1681 " pathEditMode="relative" ptsTypes="AA">
                                      <p:cBhvr>
                                        <p:cTn id="88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20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131 -0.16809 L 0.18107 -0.01064 " pathEditMode="relative" ptsTypes="AA">
                                      <p:cBhvr>
                                        <p:cTn id="100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20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107 -0.01064 L 1.66667E-6 -0.00023 " pathEditMode="relative" rAng="0" ptsTypes="AA">
                                      <p:cBhvr>
                                        <p:cTn id="112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20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4" dur="2000" fill="hold"/>
                                        <p:tgtEl>
                                          <p:spTgt spid="51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8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48" dur="2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5133" grpId="0"/>
      <p:bldP spid="5134" grpId="0"/>
      <p:bldP spid="5134" grpId="1"/>
      <p:bldP spid="5134" grpId="2"/>
      <p:bldP spid="5138" grpId="0" animBg="1"/>
      <p:bldP spid="5139" grpId="0"/>
      <p:bldP spid="5140" grpId="0" animBg="1"/>
      <p:bldP spid="5140" grpId="1" animBg="1"/>
      <p:bldP spid="5141" grpId="0" animBg="1"/>
      <p:bldP spid="5141" grpId="1" animBg="1"/>
      <p:bldP spid="5142" grpId="0" animBg="1"/>
      <p:bldP spid="5142" grpId="1" animBg="1"/>
      <p:bldP spid="5143" grpId="0" animBg="1"/>
      <p:bldP spid="5143" grpId="1" animBg="1"/>
      <p:bldP spid="5144" grpId="0" animBg="1"/>
      <p:bldP spid="5144" grpId="1" animBg="1"/>
      <p:bldP spid="5145" grpId="0" animBg="1"/>
      <p:bldP spid="5145" grpId="1" animBg="1"/>
      <p:bldP spid="5146" grpId="0" animBg="1"/>
      <p:bldP spid="5146" grpId="1" animBg="1"/>
      <p:bldP spid="5147" grpId="0" animBg="1"/>
      <p:bldP spid="514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835150" y="476250"/>
            <a:ext cx="5545138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>
                <a:solidFill>
                  <a:schemeClr val="bg1"/>
                </a:solidFill>
              </a:rPr>
              <a:t>Take a walk around the edge!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6588125" y="1916113"/>
            <a:ext cx="230505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solidFill>
                  <a:schemeClr val="bg1"/>
                </a:solidFill>
              </a:rPr>
              <a:t>The perimeter is…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6804025" y="3500438"/>
            <a:ext cx="201612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4000" b="1">
                <a:solidFill>
                  <a:schemeClr val="bg1"/>
                </a:solidFill>
              </a:rPr>
              <a:t>60 cm !</a:t>
            </a:r>
          </a:p>
        </p:txBody>
      </p:sp>
      <p:sp>
        <p:nvSpPr>
          <p:cNvPr id="6162" name="AutoShape 18"/>
          <p:cNvSpPr>
            <a:spLocks noChangeArrowheads="1"/>
          </p:cNvSpPr>
          <p:nvPr/>
        </p:nvSpPr>
        <p:spPr bwMode="auto">
          <a:xfrm>
            <a:off x="2627313" y="2420938"/>
            <a:ext cx="3024187" cy="3024187"/>
          </a:xfrm>
          <a:prstGeom prst="plus">
            <a:avLst>
              <a:gd name="adj" fmla="val 31444"/>
            </a:avLst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468313" y="1341438"/>
            <a:ext cx="19431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solidFill>
                  <a:schemeClr val="bg1"/>
                </a:solidFill>
              </a:rPr>
              <a:t>This shape has sides of 5 cm each</a:t>
            </a:r>
          </a:p>
        </p:txBody>
      </p:sp>
      <p:pic>
        <p:nvPicPr>
          <p:cNvPr id="6148" name="Picture 4" descr="j033634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916238" y="5300663"/>
            <a:ext cx="647700" cy="617537"/>
          </a:xfrm>
          <a:prstGeom prst="rect">
            <a:avLst/>
          </a:prstGeom>
          <a:noFill/>
        </p:spPr>
      </p:pic>
      <p:sp>
        <p:nvSpPr>
          <p:cNvPr id="6164" name="AutoShape 20"/>
          <p:cNvSpPr>
            <a:spLocks noChangeArrowheads="1"/>
          </p:cNvSpPr>
          <p:nvPr/>
        </p:nvSpPr>
        <p:spPr bwMode="auto">
          <a:xfrm>
            <a:off x="0" y="2492375"/>
            <a:ext cx="1368425" cy="936625"/>
          </a:xfrm>
          <a:prstGeom prst="cloudCallout">
            <a:avLst>
              <a:gd name="adj1" fmla="val 110787"/>
              <a:gd name="adj2" fmla="val 28644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GB" sz="4000"/>
              <a:t>15</a:t>
            </a:r>
          </a:p>
        </p:txBody>
      </p:sp>
      <p:sp>
        <p:nvSpPr>
          <p:cNvPr id="6165" name="AutoShape 21"/>
          <p:cNvSpPr>
            <a:spLocks noChangeArrowheads="1"/>
          </p:cNvSpPr>
          <p:nvPr/>
        </p:nvSpPr>
        <p:spPr bwMode="auto">
          <a:xfrm>
            <a:off x="5219700" y="188913"/>
            <a:ext cx="1368425" cy="936625"/>
          </a:xfrm>
          <a:prstGeom prst="cloudCallout">
            <a:avLst>
              <a:gd name="adj1" fmla="val -69606"/>
              <a:gd name="adj2" fmla="val 150338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GB" sz="4000"/>
              <a:t>30</a:t>
            </a:r>
          </a:p>
        </p:txBody>
      </p:sp>
      <p:sp>
        <p:nvSpPr>
          <p:cNvPr id="6166" name="AutoShape 22"/>
          <p:cNvSpPr>
            <a:spLocks noChangeArrowheads="1"/>
          </p:cNvSpPr>
          <p:nvPr/>
        </p:nvSpPr>
        <p:spPr bwMode="auto">
          <a:xfrm>
            <a:off x="7092950" y="4652963"/>
            <a:ext cx="1368425" cy="936625"/>
          </a:xfrm>
          <a:prstGeom prst="cloudCallout">
            <a:avLst>
              <a:gd name="adj1" fmla="val -119838"/>
              <a:gd name="adj2" fmla="val -4356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GB" sz="4000"/>
              <a:t>45</a:t>
            </a:r>
          </a:p>
        </p:txBody>
      </p:sp>
      <p:sp>
        <p:nvSpPr>
          <p:cNvPr id="6167" name="AutoShape 23"/>
          <p:cNvSpPr>
            <a:spLocks noChangeArrowheads="1"/>
          </p:cNvSpPr>
          <p:nvPr/>
        </p:nvSpPr>
        <p:spPr bwMode="auto">
          <a:xfrm>
            <a:off x="611188" y="5589588"/>
            <a:ext cx="1368425" cy="936625"/>
          </a:xfrm>
          <a:prstGeom prst="cloudCallout">
            <a:avLst>
              <a:gd name="adj1" fmla="val 119375"/>
              <a:gd name="adj2" fmla="val -35764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GB" sz="4000"/>
              <a:t>60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04624E-7 L 1.94444E-6 -0.13619 " pathEditMode="relative" ptsTypes="AA">
                                      <p:cBhvr>
                                        <p:cTn id="28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0.13619 L -0.09461 -0.13619 " pathEditMode="relative" ptsTypes="AA">
                                      <p:cBhvr>
                                        <p:cTn id="32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461 -0.13618 L -0.09461 -0.3563 " pathEditMode="relative" ptsTypes="AA">
                                      <p:cBhvr>
                                        <p:cTn id="3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462 -0.3563 L 0.02344 -0.3563 " pathEditMode="relative" ptsTypes="AA">
                                      <p:cBhvr>
                                        <p:cTn id="50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44 -0.3563 L 0.02344 -0.49271 " pathEditMode="relative" ptsTypes="AA">
                                      <p:cBhvr>
                                        <p:cTn id="54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43 -0.49272 L 0.17291 -0.49272 " pathEditMode="relative" ptsTypes="AA">
                                      <p:cBhvr>
                                        <p:cTn id="58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291 -0.49271 L 0.17291 -0.34589 " pathEditMode="relative" ptsTypes="AA">
                                      <p:cBhvr>
                                        <p:cTn id="72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292 -0.3459 L 0.29098 -0.3459 " pathEditMode="relative" ptsTypes="AA">
                                      <p:cBhvr>
                                        <p:cTn id="7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098 -0.34589 L 0.29098 -0.13618 " pathEditMode="relative" ptsTypes="AA">
                                      <p:cBhvr>
                                        <p:cTn id="80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098 -0.13618 L 0.18073 -0.13618 " pathEditMode="relative" ptsTypes="AA">
                                      <p:cBhvr>
                                        <p:cTn id="94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073 -0.13618 L 0.18073 0.01064 " pathEditMode="relative" ptsTypes="AA">
                                      <p:cBhvr>
                                        <p:cTn id="98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073 0.01064 L 0.00764 0.01064 " pathEditMode="relative" ptsTypes="AA">
                                      <p:cBhvr>
                                        <p:cTn id="102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20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4" dur="2000" fill="hold"/>
                                        <p:tgtEl>
                                          <p:spTgt spid="615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8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38" dur="2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  <p:bldP spid="6157" grpId="0"/>
      <p:bldP spid="6158" grpId="0"/>
      <p:bldP spid="6158" grpId="1"/>
      <p:bldP spid="6158" grpId="2"/>
      <p:bldP spid="6162" grpId="0" animBg="1"/>
      <p:bldP spid="6163" grpId="0"/>
      <p:bldP spid="6164" grpId="0" animBg="1"/>
      <p:bldP spid="6164" grpId="1" animBg="1"/>
      <p:bldP spid="6165" grpId="0" animBg="1"/>
      <p:bldP spid="6165" grpId="1" animBg="1"/>
      <p:bldP spid="6166" grpId="0" animBg="1"/>
      <p:bldP spid="6166" grpId="1" animBg="1"/>
      <p:bldP spid="6167" grpId="0" animBg="1"/>
      <p:bldP spid="6167" grpId="1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104</Words>
  <Application>Microsoft Office PowerPoint</Application>
  <PresentationFormat>On-screen Show (4:3)</PresentationFormat>
  <Paragraphs>42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Default Design</vt:lpstr>
      <vt:lpstr>Finding the Perimeter</vt:lpstr>
      <vt:lpstr>Slide 2</vt:lpstr>
      <vt:lpstr>Slide 3</vt:lpstr>
      <vt:lpstr>Slide 4</vt:lpstr>
      <vt:lpstr>Slide 5</vt:lpstr>
    </vt:vector>
  </TitlesOfParts>
  <Company>NETLinc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Finding the perimeter</dc:title>
  <dc:creator>stlg11</dc:creator>
  <cp:lastModifiedBy>schumacherd</cp:lastModifiedBy>
  <cp:revision>19</cp:revision>
  <dcterms:created xsi:type="dcterms:W3CDTF">2005-04-28T18:52:57Z</dcterms:created>
  <dcterms:modified xsi:type="dcterms:W3CDTF">2009-03-26T09:11:10Z</dcterms:modified>
</cp:coreProperties>
</file>